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65" r:id="rId2"/>
    <p:sldId id="263" r:id="rId3"/>
    <p:sldId id="259" r:id="rId4"/>
    <p:sldId id="264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0F3EE"/>
    <a:srgbClr val="E1E5D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-1308" y="-4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E53B2-BB02-4CEC-BBCA-CB2FFFAA1952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2E58F-034F-408C-9B80-E212C65364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47146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E53B2-BB02-4CEC-BBCA-CB2FFFAA1952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2E58F-034F-408C-9B80-E212C65364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74155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E53B2-BB02-4CEC-BBCA-CB2FFFAA1952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2E58F-034F-408C-9B80-E212C65364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82922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E53B2-BB02-4CEC-BBCA-CB2FFFAA1952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2E58F-034F-408C-9B80-E212C65364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11913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E53B2-BB02-4CEC-BBCA-CB2FFFAA1952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2E58F-034F-408C-9B80-E212C65364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9203495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E53B2-BB02-4CEC-BBCA-CB2FFFAA1952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2E58F-034F-408C-9B80-E212C65364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410505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E53B2-BB02-4CEC-BBCA-CB2FFFAA1952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2E58F-034F-408C-9B80-E212C65364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011150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E53B2-BB02-4CEC-BBCA-CB2FFFAA1952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2E58F-034F-408C-9B80-E212C65364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89700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E53B2-BB02-4CEC-BBCA-CB2FFFAA1952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2E58F-034F-408C-9B80-E212C65364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81924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E53B2-BB02-4CEC-BBCA-CB2FFFAA1952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2E58F-034F-408C-9B80-E212C65364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02060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E53B2-BB02-4CEC-BBCA-CB2FFFAA1952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2E58F-034F-408C-9B80-E212C65364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14427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E53B2-BB02-4CEC-BBCA-CB2FFFAA1952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2E58F-034F-408C-9B80-E212C65364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8421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E53B2-BB02-4CEC-BBCA-CB2FFFAA1952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2E58F-034F-408C-9B80-E212C65364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12911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E53B2-BB02-4CEC-BBCA-CB2FFFAA1952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2E58F-034F-408C-9B80-E212C65364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4632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E53B2-BB02-4CEC-BBCA-CB2FFFAA1952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2E58F-034F-408C-9B80-E212C65364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79311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E53B2-BB02-4CEC-BBCA-CB2FFFAA1952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2E58F-034F-408C-9B80-E212C65364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30630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E53B2-BB02-4CEC-BBCA-CB2FFFAA1952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ED2E58F-034F-408C-9B80-E212C65364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6056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араллелограмм 4">
            <a:extLst>
              <a:ext uri="{FF2B5EF4-FFF2-40B4-BE49-F238E27FC236}">
                <a16:creationId xmlns:a16="http://schemas.microsoft.com/office/drawing/2014/main" xmlns="" id="{72CC67D4-35CB-46B9-AA9E-4A1D9A149F43}"/>
              </a:ext>
            </a:extLst>
          </p:cNvPr>
          <p:cNvSpPr/>
          <p:nvPr/>
        </p:nvSpPr>
        <p:spPr>
          <a:xfrm>
            <a:off x="766887" y="2272436"/>
            <a:ext cx="8374628" cy="1156564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3">
            <a:extLst>
              <a:ext uri="{FF2B5EF4-FFF2-40B4-BE49-F238E27FC236}">
                <a16:creationId xmlns:a16="http://schemas.microsoft.com/office/drawing/2014/main" xmlns="" id="{9AF03D3A-C6BF-460A-A718-D826700BDD95}"/>
              </a:ext>
            </a:extLst>
          </p:cNvPr>
          <p:cNvSpPr txBox="1">
            <a:spLocks/>
          </p:cNvSpPr>
          <p:nvPr/>
        </p:nvSpPr>
        <p:spPr>
          <a:xfrm>
            <a:off x="1020567" y="2484626"/>
            <a:ext cx="5952459" cy="73218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dirty="0">
                <a:solidFill>
                  <a:schemeClr val="tx1"/>
                </a:solidFill>
              </a:rPr>
              <a:t>Земельный участок в </a:t>
            </a:r>
            <a:r>
              <a:rPr lang="ru-RU" b="1" dirty="0" smtClean="0">
                <a:solidFill>
                  <a:schemeClr val="tx1"/>
                </a:solidFill>
              </a:rPr>
              <a:t>д.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Новопокровка </a:t>
            </a:r>
            <a:r>
              <a:rPr lang="ru-RU" b="1" dirty="0" err="1" smtClean="0">
                <a:solidFill>
                  <a:schemeClr val="tx1"/>
                </a:solidFill>
              </a:rPr>
              <a:t>Нижнетавдинского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района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29C772D-567C-4B7F-A093-BB289DF50B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6705" y="2378453"/>
            <a:ext cx="1515511" cy="12811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59844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араллелограмм 11">
            <a:extLst>
              <a:ext uri="{FF2B5EF4-FFF2-40B4-BE49-F238E27FC236}">
                <a16:creationId xmlns:a16="http://schemas.microsoft.com/office/drawing/2014/main" xmlns="" id="{819A4EBB-C11C-459E-848D-759AA342F8CA}"/>
              </a:ext>
            </a:extLst>
          </p:cNvPr>
          <p:cNvSpPr/>
          <p:nvPr/>
        </p:nvSpPr>
        <p:spPr>
          <a:xfrm>
            <a:off x="-52263" y="168653"/>
            <a:ext cx="8374628" cy="1156564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D70FFD2A-8C37-4FC8-A9E6-9133C5B04A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555" y="274670"/>
            <a:ext cx="1515511" cy="1281112"/>
          </a:xfrm>
          <a:prstGeom prst="rect">
            <a:avLst/>
          </a:prstGeom>
        </p:spPr>
      </p:pic>
      <p:sp>
        <p:nvSpPr>
          <p:cNvPr id="14" name="Заголовок 3">
            <a:extLst>
              <a:ext uri="{FF2B5EF4-FFF2-40B4-BE49-F238E27FC236}">
                <a16:creationId xmlns:a16="http://schemas.microsoft.com/office/drawing/2014/main" xmlns="" id="{F35E3228-D8D4-4795-AE4D-C28F2279F12F}"/>
              </a:ext>
            </a:extLst>
          </p:cNvPr>
          <p:cNvSpPr txBox="1">
            <a:spLocks/>
          </p:cNvSpPr>
          <p:nvPr/>
        </p:nvSpPr>
        <p:spPr>
          <a:xfrm>
            <a:off x="257841" y="380843"/>
            <a:ext cx="4768850" cy="73218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dirty="0">
                <a:solidFill>
                  <a:schemeClr val="tx1"/>
                </a:solidFill>
              </a:rPr>
              <a:t>Земельный участок в </a:t>
            </a:r>
            <a:r>
              <a:rPr lang="ru-RU" b="1" dirty="0" smtClean="0">
                <a:solidFill>
                  <a:schemeClr val="tx1"/>
                </a:solidFill>
              </a:rPr>
              <a:t>д. Новопокровка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05337933-5801-46A7-88AC-DC77A83E53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60049060"/>
              </p:ext>
            </p:extLst>
          </p:nvPr>
        </p:nvGraphicFramePr>
        <p:xfrm>
          <a:off x="326822" y="4184824"/>
          <a:ext cx="3097814" cy="21723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7814">
                  <a:extLst>
                    <a:ext uri="{9D8B030D-6E8A-4147-A177-3AD203B41FA5}">
                      <a16:colId xmlns:a16="http://schemas.microsoft.com/office/drawing/2014/main" xmlns="" val="4084926755"/>
                    </a:ext>
                  </a:extLst>
                </a:gridCol>
              </a:tblGrid>
              <a:tr h="20453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</a:rPr>
                        <a:t>Кадастровый номер: 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72:12:0402001:6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00390852"/>
                  </a:ext>
                </a:extLst>
              </a:tr>
              <a:tr h="20453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</a:rPr>
                        <a:t>Вид права: 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</a:rPr>
                        <a:t>частная собственность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20277249"/>
                  </a:ext>
                </a:extLst>
              </a:tr>
              <a:tr h="20453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</a:rPr>
                        <a:t>Площадь: </a:t>
                      </a:r>
                      <a:r>
                        <a:rPr lang="ru-RU" sz="1050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</a:rPr>
                        <a:t> 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000 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</a:rPr>
                        <a:t>кв.м.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44831791"/>
                  </a:ext>
                </a:extLst>
              </a:tr>
              <a:tr h="33469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</a:rPr>
                        <a:t>Разрешенное использование: 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</a:rPr>
                        <a:t>для 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ведения крестьянского (фермерского) хозяйства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88883528"/>
                  </a:ext>
                </a:extLst>
              </a:tr>
              <a:tr h="33469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</a:rPr>
                        <a:t>Категория земель: 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</a:rPr>
                        <a:t>земли сельскохозяйственного назначения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66686960"/>
                  </a:ext>
                </a:extLst>
              </a:tr>
              <a:tr h="59501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</a:rPr>
                        <a:t>Адрес: 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</a:rPr>
                        <a:t>Тюменская область, </a:t>
                      </a:r>
                      <a:r>
                        <a:rPr lang="ru-RU" sz="1050" dirty="0" err="1" smtClean="0">
                          <a:solidFill>
                            <a:schemeClr val="tx1"/>
                          </a:solidFill>
                        </a:rPr>
                        <a:t>Нижнетавдинскийрайон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примыкает к восточной</a:t>
                      </a:r>
                      <a:r>
                        <a:rPr lang="ru-RU" sz="1050" baseline="0" dirty="0" smtClean="0">
                          <a:solidFill>
                            <a:schemeClr val="tx1"/>
                          </a:solidFill>
                        </a:rPr>
                        <a:t> границе </a:t>
                      </a:r>
                      <a:r>
                        <a:rPr lang="ru-RU" sz="1050" baseline="0" dirty="0" err="1" smtClean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lang="ru-RU" sz="1050" baseline="0" dirty="0" smtClean="0">
                          <a:solidFill>
                            <a:schemeClr val="tx1"/>
                          </a:solidFill>
                        </a:rPr>
                        <a:t> Новопокровка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15478591"/>
                  </a:ext>
                </a:extLst>
              </a:tr>
            </a:tbl>
          </a:graphicData>
        </a:graphic>
      </p:graphicFrame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xmlns="" id="{DC1D19E7-E964-4FD4-8622-1DB20AA8D7FE}"/>
              </a:ext>
            </a:extLst>
          </p:cNvPr>
          <p:cNvCxnSpPr>
            <a:cxnSpLocks/>
          </p:cNvCxnSpPr>
          <p:nvPr/>
        </p:nvCxnSpPr>
        <p:spPr>
          <a:xfrm flipH="1">
            <a:off x="5090615" y="3150642"/>
            <a:ext cx="1814200" cy="17941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1027" name="Picture 3" descr="C:\Users\tukaev\YandexDisk\Рабочие документы\Участки\Новопакровка 81га\Инвестиционные площадки\2019-05-14_11-33-2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62568" y="1180031"/>
            <a:ext cx="5500047" cy="5459605"/>
          </a:xfrm>
          <a:prstGeom prst="rect">
            <a:avLst/>
          </a:prstGeom>
          <a:noFill/>
        </p:spPr>
      </p:pic>
      <p:pic>
        <p:nvPicPr>
          <p:cNvPr id="1028" name="Picture 4" descr="C:\Users\tukaev\YandexDisk\Рабочие документы\Участки\Новопакровка 81га\Инвестиционные площадки\2019-04-18_16-02-1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7481" y="1188114"/>
            <a:ext cx="4736579" cy="3477406"/>
          </a:xfrm>
          <a:prstGeom prst="rect">
            <a:avLst/>
          </a:prstGeom>
          <a:noFill/>
        </p:spPr>
      </p:pic>
      <p:pic>
        <p:nvPicPr>
          <p:cNvPr id="1030" name="Picture 6" descr="C:\Users\tukaev\YandexDisk\Рабочие документы\Участки\Новопакровка 81га\14-05-2019_09-33-07\IMG_2724-14-05-19-11-32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532" y="1296536"/>
            <a:ext cx="2088108" cy="2784145"/>
          </a:xfrm>
          <a:prstGeom prst="rect">
            <a:avLst/>
          </a:prstGeom>
          <a:noFill/>
        </p:spPr>
      </p:pic>
      <p:cxnSp>
        <p:nvCxnSpPr>
          <p:cNvPr id="24" name="Прямая со стрелкой 23"/>
          <p:cNvCxnSpPr/>
          <p:nvPr/>
        </p:nvCxnSpPr>
        <p:spPr>
          <a:xfrm flipH="1">
            <a:off x="5104263" y="3234519"/>
            <a:ext cx="1405719" cy="12283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799191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араллелограмм 13">
            <a:extLst>
              <a:ext uri="{FF2B5EF4-FFF2-40B4-BE49-F238E27FC236}">
                <a16:creationId xmlns:a16="http://schemas.microsoft.com/office/drawing/2014/main" xmlns="" id="{057D426E-7B63-4AF1-9E59-76A7426A7834}"/>
              </a:ext>
            </a:extLst>
          </p:cNvPr>
          <p:cNvSpPr/>
          <p:nvPr/>
        </p:nvSpPr>
        <p:spPr>
          <a:xfrm>
            <a:off x="-52263" y="168653"/>
            <a:ext cx="8374628" cy="1156564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3CFEB73A-1C68-4801-B525-BB1A0464BC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555" y="274670"/>
            <a:ext cx="1515511" cy="1281112"/>
          </a:xfrm>
          <a:prstGeom prst="rect">
            <a:avLst/>
          </a:prstGeom>
        </p:spPr>
      </p:pic>
      <p:sp>
        <p:nvSpPr>
          <p:cNvPr id="21" name="Заголовок 3">
            <a:extLst>
              <a:ext uri="{FF2B5EF4-FFF2-40B4-BE49-F238E27FC236}">
                <a16:creationId xmlns:a16="http://schemas.microsoft.com/office/drawing/2014/main" xmlns="" id="{86EAFD80-2FB7-4475-BB72-9837D4BD222E}"/>
              </a:ext>
            </a:extLst>
          </p:cNvPr>
          <p:cNvSpPr txBox="1">
            <a:spLocks/>
          </p:cNvSpPr>
          <p:nvPr/>
        </p:nvSpPr>
        <p:spPr>
          <a:xfrm>
            <a:off x="257841" y="380843"/>
            <a:ext cx="4768850" cy="73218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Земельный участок в д. </a:t>
            </a:r>
            <a:r>
              <a:rPr lang="ru-RU" b="1" dirty="0" smtClean="0">
                <a:solidFill>
                  <a:schemeClr val="tx1"/>
                </a:solidFill>
              </a:rPr>
              <a:t>Новопокровка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25" name="Таблица 24">
            <a:extLst>
              <a:ext uri="{FF2B5EF4-FFF2-40B4-BE49-F238E27FC236}">
                <a16:creationId xmlns:a16="http://schemas.microsoft.com/office/drawing/2014/main" xmlns="" id="{2B338E7D-C81E-4E86-A2A3-927809C193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8965300"/>
              </p:ext>
            </p:extLst>
          </p:nvPr>
        </p:nvGraphicFramePr>
        <p:xfrm>
          <a:off x="646310" y="4358361"/>
          <a:ext cx="3182542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2542">
                  <a:extLst>
                    <a:ext uri="{9D8B030D-6E8A-4147-A177-3AD203B41FA5}">
                      <a16:colId xmlns:a16="http://schemas.microsoft.com/office/drawing/2014/main" xmlns="" val="4084926755"/>
                    </a:ext>
                  </a:extLst>
                </a:gridCol>
              </a:tblGrid>
              <a:tr h="376460">
                <a:tc>
                  <a:txBody>
                    <a:bodyPr/>
                    <a:lstStyle/>
                    <a:p>
                      <a:r>
                        <a:rPr lang="ru-RU" sz="1100" b="1" dirty="0">
                          <a:solidFill>
                            <a:schemeClr val="tx1"/>
                          </a:solidFill>
                        </a:rPr>
                        <a:t>Дополнительная информация: </a:t>
                      </a:r>
                    </a:p>
                    <a:p>
                      <a:r>
                        <a:rPr lang="ru-RU" sz="1100" b="0" dirty="0">
                          <a:solidFill>
                            <a:schemeClr val="tx1"/>
                          </a:solidFill>
                        </a:rPr>
                        <a:t>земельный участок свободен от застройки;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проведены</a:t>
                      </a:r>
                      <a:r>
                        <a:rPr lang="ru-RU" sz="1100" b="0" baseline="0" dirty="0" smtClean="0">
                          <a:solidFill>
                            <a:schemeClr val="tx1"/>
                          </a:solidFill>
                        </a:rPr>
                        <a:t> ЛЭП 10 КВт, газопровод, водопровод.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0F3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66686960"/>
                  </a:ext>
                </a:extLst>
              </a:tr>
              <a:tr h="376460">
                <a:tc>
                  <a:txBody>
                    <a:bodyPr/>
                    <a:lstStyle/>
                    <a:p>
                      <a:r>
                        <a:rPr lang="ru-RU" sz="1100" b="1" dirty="0">
                          <a:solidFill>
                            <a:schemeClr val="tx1"/>
                          </a:solidFill>
                        </a:rPr>
                        <a:t>Подъездные пути: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</a:rPr>
                        <a:t>по границе 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участка проходит дорога с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</a:rPr>
                        <a:t>песчаным покрытием,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</a:rPr>
                        <a:t> до </a:t>
                      </a:r>
                      <a:r>
                        <a:rPr lang="ru-RU" sz="1100" baseline="0" dirty="0" err="1" smtClean="0">
                          <a:solidFill>
                            <a:schemeClr val="tx1"/>
                          </a:solidFill>
                        </a:rPr>
                        <a:t>Велижанского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</a:rPr>
                        <a:t> тракта от д. Новопокровка асфальтовое покрытие.</a:t>
                      </a:r>
                      <a:endParaRPr lang="ru-RU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1E5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96871807"/>
                  </a:ext>
                </a:extLst>
              </a:tr>
              <a:tr h="3764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</a:rPr>
                        <a:t>Стоимость аренды, выкупа земельного участка: </a:t>
                      </a:r>
                      <a:r>
                        <a:rPr lang="ru-RU" sz="1100" b="0" dirty="0">
                          <a:solidFill>
                            <a:schemeClr val="tx1"/>
                          </a:solidFill>
                        </a:rPr>
                        <a:t>собственник земельного участка готов рассмотреть любые предложения выкупа, аренды, сотрудничества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15478591"/>
                  </a:ext>
                </a:extLst>
              </a:tr>
            </a:tbl>
          </a:graphicData>
        </a:graphic>
      </p:graphicFrame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B443D8F1-F4F0-4E56-B4D1-81F9A1696A5C}"/>
              </a:ext>
            </a:extLst>
          </p:cNvPr>
          <p:cNvSpPr txBox="1"/>
          <p:nvPr/>
        </p:nvSpPr>
        <p:spPr>
          <a:xfrm>
            <a:off x="8063395" y="5416060"/>
            <a:ext cx="96695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>
                <a:solidFill>
                  <a:schemeClr val="bg1"/>
                </a:solidFill>
              </a:rPr>
              <a:t>Трасса Екб -</a:t>
            </a:r>
            <a:r>
              <a:rPr lang="ru-RU" sz="800" dirty="0" smtClean="0">
                <a:solidFill>
                  <a:schemeClr val="bg1"/>
                </a:solidFill>
              </a:rPr>
              <a:t>Т</a:t>
            </a:r>
            <a:endParaRPr lang="ru-RU" sz="800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Users\tukaev\YandexDisk\Рабочие документы\Участки\Новопакровка 81га\14-05-2019_09-33-07\IMG_2732-14-05-19-11-32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4492" y="1316252"/>
            <a:ext cx="2203425" cy="2937900"/>
          </a:xfrm>
          <a:prstGeom prst="rect">
            <a:avLst/>
          </a:prstGeom>
          <a:noFill/>
        </p:spPr>
      </p:pic>
      <p:pic>
        <p:nvPicPr>
          <p:cNvPr id="2051" name="Picture 3" descr="C:\Users\tukaev\YandexDisk\Рабочие документы\Участки\Новопакровка 81га\Кадастровая карта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48624" y="1381124"/>
            <a:ext cx="5102862" cy="4241754"/>
          </a:xfrm>
          <a:prstGeom prst="rect">
            <a:avLst/>
          </a:prstGeom>
          <a:noFill/>
        </p:spPr>
      </p:pic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xmlns="" id="{D87BA1E0-7813-4871-9356-C843B3765ABA}"/>
              </a:ext>
            </a:extLst>
          </p:cNvPr>
          <p:cNvCxnSpPr>
            <a:cxnSpLocks/>
          </p:cNvCxnSpPr>
          <p:nvPr/>
        </p:nvCxnSpPr>
        <p:spPr>
          <a:xfrm>
            <a:off x="6264322" y="3452884"/>
            <a:ext cx="1105469" cy="54591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5622878" y="3507475"/>
            <a:ext cx="600501" cy="4094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4285397" y="6196084"/>
            <a:ext cx="47767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 flipV="1">
            <a:off x="6237027" y="3234519"/>
            <a:ext cx="1569492" cy="60050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V="1">
            <a:off x="4285397" y="5923128"/>
            <a:ext cx="491320" cy="1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4312693" y="6537278"/>
            <a:ext cx="49131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954138" y="5773003"/>
            <a:ext cx="14466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Водопровод</a:t>
            </a:r>
            <a:endParaRPr lang="ru-RU" sz="1200" dirty="0"/>
          </a:p>
        </p:txBody>
      </p:sp>
      <p:sp>
        <p:nvSpPr>
          <p:cNvPr id="50" name="TextBox 49"/>
          <p:cNvSpPr txBox="1"/>
          <p:nvPr/>
        </p:nvSpPr>
        <p:spPr>
          <a:xfrm>
            <a:off x="4956413" y="6089175"/>
            <a:ext cx="14466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Газопровод</a:t>
            </a:r>
            <a:endParaRPr lang="ru-RU" sz="1200" dirty="0"/>
          </a:p>
        </p:txBody>
      </p:sp>
      <p:sp>
        <p:nvSpPr>
          <p:cNvPr id="52" name="TextBox 51"/>
          <p:cNvSpPr txBox="1"/>
          <p:nvPr/>
        </p:nvSpPr>
        <p:spPr>
          <a:xfrm>
            <a:off x="4956411" y="6389427"/>
            <a:ext cx="1949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ЛЭП 10 КВт и КТП 0,4КВт</a:t>
            </a:r>
          </a:p>
        </p:txBody>
      </p:sp>
    </p:spTree>
    <p:extLst>
      <p:ext uri="{BB962C8B-B14F-4D97-AF65-F5344CB8AC3E}">
        <p14:creationId xmlns="" xmlns:p14="http://schemas.microsoft.com/office/powerpoint/2010/main" val="882856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араллелограмм 13">
            <a:extLst>
              <a:ext uri="{FF2B5EF4-FFF2-40B4-BE49-F238E27FC236}">
                <a16:creationId xmlns:a16="http://schemas.microsoft.com/office/drawing/2014/main" xmlns="" id="{057D426E-7B63-4AF1-9E59-76A7426A7834}"/>
              </a:ext>
            </a:extLst>
          </p:cNvPr>
          <p:cNvSpPr/>
          <p:nvPr/>
        </p:nvSpPr>
        <p:spPr>
          <a:xfrm>
            <a:off x="-52263" y="168653"/>
            <a:ext cx="8374628" cy="1156564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3CFEB73A-1C68-4801-B525-BB1A0464BC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555" y="274670"/>
            <a:ext cx="1515511" cy="1281112"/>
          </a:xfrm>
          <a:prstGeom prst="rect">
            <a:avLst/>
          </a:prstGeom>
        </p:spPr>
      </p:pic>
      <p:sp>
        <p:nvSpPr>
          <p:cNvPr id="21" name="Заголовок 3">
            <a:extLst>
              <a:ext uri="{FF2B5EF4-FFF2-40B4-BE49-F238E27FC236}">
                <a16:creationId xmlns:a16="http://schemas.microsoft.com/office/drawing/2014/main" xmlns="" id="{86EAFD80-2FB7-4475-BB72-9837D4BD222E}"/>
              </a:ext>
            </a:extLst>
          </p:cNvPr>
          <p:cNvSpPr txBox="1">
            <a:spLocks/>
          </p:cNvSpPr>
          <p:nvPr/>
        </p:nvSpPr>
        <p:spPr>
          <a:xfrm>
            <a:off x="257841" y="380843"/>
            <a:ext cx="4768850" cy="73218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Земельный участок в д. </a:t>
            </a:r>
            <a:r>
              <a:rPr lang="ru-RU" b="1" dirty="0" smtClean="0">
                <a:solidFill>
                  <a:schemeClr val="tx1"/>
                </a:solidFill>
              </a:rPr>
              <a:t>Новопокровка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27" name="Таблица 26">
            <a:extLst>
              <a:ext uri="{FF2B5EF4-FFF2-40B4-BE49-F238E27FC236}">
                <a16:creationId xmlns:a16="http://schemas.microsoft.com/office/drawing/2014/main" xmlns="" id="{BB44CCD1-7860-49F1-9860-8E7F1B4695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12860396"/>
              </p:ext>
            </p:extLst>
          </p:nvPr>
        </p:nvGraphicFramePr>
        <p:xfrm>
          <a:off x="2980391" y="4231727"/>
          <a:ext cx="3212309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12309">
                  <a:extLst>
                    <a:ext uri="{9D8B030D-6E8A-4147-A177-3AD203B41FA5}">
                      <a16:colId xmlns:a16="http://schemas.microsoft.com/office/drawing/2014/main" xmlns="" val="4084926755"/>
                    </a:ext>
                  </a:extLst>
                </a:gridCol>
              </a:tblGrid>
              <a:tr h="376460">
                <a:tc>
                  <a:txBody>
                    <a:bodyPr/>
                    <a:lstStyle/>
                    <a:p>
                      <a:r>
                        <a:rPr lang="ru-RU" sz="1050" b="1" dirty="0">
                          <a:solidFill>
                            <a:schemeClr val="tx1"/>
                          </a:solidFill>
                        </a:rPr>
                        <a:t>Электроснабжение: </a:t>
                      </a:r>
                      <a:r>
                        <a:rPr lang="ru-RU" sz="1050" b="0" dirty="0">
                          <a:solidFill>
                            <a:schemeClr val="tx1"/>
                          </a:solidFill>
                        </a:rPr>
                        <a:t>линия электропередач (ВЛ 0,4/10 кВ КТП 10/04 кВ, 25 </a:t>
                      </a:r>
                      <a:r>
                        <a:rPr lang="ru-RU" sz="1050" b="0" dirty="0" err="1">
                          <a:solidFill>
                            <a:schemeClr val="tx1"/>
                          </a:solidFill>
                        </a:rPr>
                        <a:t>кВА</a:t>
                      </a:r>
                      <a:r>
                        <a:rPr lang="ru-RU" sz="1050" b="0" dirty="0">
                          <a:solidFill>
                            <a:schemeClr val="tx1"/>
                          </a:solidFill>
                        </a:rPr>
                        <a:t>); трансформаторная подстанция </a:t>
                      </a:r>
                      <a:r>
                        <a:rPr lang="ru-RU" sz="1050" b="0" dirty="0" smtClean="0">
                          <a:solidFill>
                            <a:schemeClr val="tx1"/>
                          </a:solidFill>
                        </a:rPr>
                        <a:t>250 </a:t>
                      </a:r>
                      <a:r>
                        <a:rPr lang="ru-RU" sz="1050" b="0" dirty="0">
                          <a:solidFill>
                            <a:schemeClr val="tx1"/>
                          </a:solidFill>
                        </a:rPr>
                        <a:t>кВт – АО «Тюменьэнерго»</a:t>
                      </a:r>
                    </a:p>
                  </a:txBody>
                  <a:tcPr>
                    <a:solidFill>
                      <a:srgbClr val="F0F3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66686960"/>
                  </a:ext>
                </a:extLst>
              </a:tr>
              <a:tr h="376460">
                <a:tc>
                  <a:txBody>
                    <a:bodyPr/>
                    <a:lstStyle/>
                    <a:p>
                      <a:r>
                        <a:rPr lang="ru-RU" sz="1050" b="1" dirty="0">
                          <a:solidFill>
                            <a:schemeClr val="tx1"/>
                          </a:solidFill>
                        </a:rPr>
                        <a:t>Газоснабжение: 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</a:rPr>
                        <a:t>точка подключения – действующий стальной подземный 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газопровод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1E5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96871807"/>
                  </a:ext>
                </a:extLst>
              </a:tr>
              <a:tr h="289698">
                <a:tc>
                  <a:txBody>
                    <a:bodyPr/>
                    <a:lstStyle/>
                    <a:p>
                      <a:r>
                        <a:rPr lang="ru-RU" sz="1050" b="1" dirty="0">
                          <a:solidFill>
                            <a:schemeClr val="tx1"/>
                          </a:solidFill>
                        </a:rPr>
                        <a:t>Водоснабжение: </a:t>
                      </a:r>
                      <a:r>
                        <a:rPr lang="ru-RU" sz="1050" b="0" dirty="0" smtClean="0">
                          <a:solidFill>
                            <a:schemeClr val="tx1"/>
                          </a:solidFill>
                        </a:rPr>
                        <a:t>Центральный водопровод проходит по границе участка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15478591"/>
                  </a:ext>
                </a:extLst>
              </a:tr>
              <a:tr h="3764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</a:rPr>
                        <a:t>Канализация: </a:t>
                      </a:r>
                      <a:r>
                        <a:rPr lang="ru-RU" sz="1050" b="0" dirty="0">
                          <a:solidFill>
                            <a:schemeClr val="tx1"/>
                          </a:solidFill>
                        </a:rPr>
                        <a:t>ц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</a:rPr>
                        <a:t>ентральная канализация отсутствует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53344961"/>
                  </a:ext>
                </a:extLst>
              </a:tr>
              <a:tr h="3764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dirty="0" smtClean="0">
                          <a:solidFill>
                            <a:schemeClr val="tx1"/>
                          </a:solidFill>
                        </a:rPr>
                        <a:t>Подключение к инженерным сетям: </a:t>
                      </a:r>
                      <a:r>
                        <a:rPr lang="ru-RU" sz="1050" b="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тсутствует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71576533"/>
                  </a:ext>
                </a:extLst>
              </a:tr>
            </a:tbl>
          </a:graphicData>
        </a:graphic>
      </p:graphicFrame>
      <p:sp>
        <p:nvSpPr>
          <p:cNvPr id="32" name="Овал 31">
            <a:extLst>
              <a:ext uri="{FF2B5EF4-FFF2-40B4-BE49-F238E27FC236}">
                <a16:creationId xmlns:a16="http://schemas.microsoft.com/office/drawing/2014/main" xmlns="" id="{524108C8-0074-4A24-99EC-973BA6E21219}"/>
              </a:ext>
            </a:extLst>
          </p:cNvPr>
          <p:cNvSpPr/>
          <p:nvPr/>
        </p:nvSpPr>
        <p:spPr>
          <a:xfrm>
            <a:off x="4729595" y="3224607"/>
            <a:ext cx="259044" cy="246222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074" name="Picture 2" descr="C:\Users\tukaev\YandexDisk\Рабочие документы\Участки\Новопакровка 81га\14-05-2019_09-33-07\IMG_2733-14-05-19-11-32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75" y="1514712"/>
            <a:ext cx="2702398" cy="3603197"/>
          </a:xfrm>
          <a:prstGeom prst="rect">
            <a:avLst/>
          </a:prstGeom>
          <a:noFill/>
        </p:spPr>
      </p:pic>
      <p:pic>
        <p:nvPicPr>
          <p:cNvPr id="3075" name="Picture 3" descr="C:\Users\tukaev\YandexDisk\Рабочие документы\Участки\Новопакровка 81га\14-05-2019_09-33-07\IMG_2717-14-05-19-11-32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9877" y="1324616"/>
            <a:ext cx="3612658" cy="4816878"/>
          </a:xfrm>
          <a:prstGeom prst="rect">
            <a:avLst/>
          </a:prstGeom>
          <a:noFill/>
        </p:spPr>
      </p:pic>
      <p:pic>
        <p:nvPicPr>
          <p:cNvPr id="3077" name="Picture 5" descr="C:\Users\tukaev\YandexDisk\Рабочие документы\Участки\Новопакровка 81га\14-05-2019_09-33-07\IMG_2726-14-05-19-11-32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91304" y="1418989"/>
            <a:ext cx="2088391" cy="2784522"/>
          </a:xfrm>
          <a:prstGeom prst="rect">
            <a:avLst/>
          </a:prstGeom>
          <a:noFill/>
        </p:spPr>
      </p:pic>
      <p:sp>
        <p:nvSpPr>
          <p:cNvPr id="38" name="Овал 37"/>
          <p:cNvSpPr/>
          <p:nvPr/>
        </p:nvSpPr>
        <p:spPr>
          <a:xfrm>
            <a:off x="5145206" y="2647666"/>
            <a:ext cx="327546" cy="286603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8532192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2770</TotalTime>
  <Words>190</Words>
  <Application>Microsoft Office PowerPoint</Application>
  <PresentationFormat>Произвольный</PresentationFormat>
  <Paragraphs>23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Аспект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Кориков Кирилл Андреевич</dc:creator>
  <cp:lastModifiedBy>tukaev</cp:lastModifiedBy>
  <cp:revision>71</cp:revision>
  <dcterms:created xsi:type="dcterms:W3CDTF">2019-01-15T12:59:22Z</dcterms:created>
  <dcterms:modified xsi:type="dcterms:W3CDTF">2019-05-14T07:13:23Z</dcterms:modified>
</cp:coreProperties>
</file>